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211844-54C0-43EB-AD8F-BB9CC09EC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2929A2-166F-413C-881F-52E17B616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24FB68-96EA-47C2-9E23-BEEC206B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12A176-FD86-4B3E-8C34-91693B9A9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224F2C0-D060-4AC7-ACC9-5FC29C67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80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81429C-1C61-4783-9F9D-C923B5A9D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9BA5D8-02AD-45DD-A021-1161C7222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6B855A-66C5-4A21-831E-2ADDA516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4957AF-84AF-4408-BEF1-017BDF21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25FAC16-1607-43C9-9431-033EE512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44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518523E7-6BC4-4365-BCE4-565B53EA7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FC09CE9-307F-4A2F-AED2-69F1363FE0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C86EBA-174A-4F24-A566-EE482ABB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D35BF13-60B5-490E-97EF-278227C64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98E5D5-948A-4F54-89F1-DBD5B4C2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86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9BBC62-FF2A-4BFE-85DD-6EA610BF7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8F04351-9DEA-48B7-B0C6-E6D59AA10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5CB101-A5A5-41B6-BB84-92C617B61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FC4288-9F40-4EEB-A563-83195B4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F96243-3717-4DC0-99B7-8D54E233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6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82E8A7-D5FF-413D-BC12-426BBB59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8671A9-8199-451A-9DC5-0D32D7621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615E0A8-0991-4E09-AABE-D93FEFF37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82818AD-B635-4D74-AAA0-2E30C2C2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EC2C2A-9972-414C-AB01-3418C6F5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7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4C7380-AD33-497C-BF35-BD54A4946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C14576-D987-45CB-87ED-E076B1DFF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BFA1ADE-7647-4D6A-A8A7-DD42C276F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70759-431E-4ABF-8F5C-C1C91B9B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BF6A2E-C290-4522-B506-48837E89D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711459-233E-4E16-AF82-C3CE5787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C3DE8C-E1B6-4148-94EC-EF923B7A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A91B3E-60BF-479E-B3A6-4F257F75E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1ACAE7-86F4-4A0D-9894-5E3344213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8177C0C-7F50-4D09-95DA-FCC5922C6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FBFF33-AD13-4C4F-AC0E-474B30BC79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E45D2D1-748B-491E-BFD2-A45C7A322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C05BDC7-12EB-47FF-A036-83547B53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44D8240-8368-4B03-BA35-7B97366F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9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CFD6C8-A558-4858-A16D-187CE1756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854193-667B-482A-8ADE-239006DED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39C510C-1DD7-4E35-BD36-B732CEF9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9C0EC96-62F1-4548-A7DB-EDFBCD165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4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4E97DA8-29AF-4B45-9837-C12E2C45D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68E50D-1C11-45AA-B1B9-40E23E82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B7E486-07A2-4A33-A6F4-97B12E93A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84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34A64-520B-4AD1-A87C-66384B36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CD4102-F2D0-41FE-83DE-8C009B6C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665BC3-F9B4-49CA-B328-883705C7A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662002-4F51-446F-9EB6-C3EBF4B4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92455CC-3D03-4DE3-89CD-44B0479C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D86A06-7DB7-49DD-8BBD-F692B803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7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98A0C9-D56C-4792-827B-B3CA37085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C92217C-A904-4A6C-9CA3-FF890582C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54A4416-8AE5-4282-BC88-17AAB9255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131412F-87D4-4020-A0C1-CE5A5FBA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F847CE-877D-4F40-B090-058FACA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385A2C0-AABA-41BF-BBB6-206CD71D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27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49CBAD0-0A12-48F0-975F-4E92A0EC8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79CC56-EC49-4E18-9804-E1666823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1006C4-9A96-460D-A471-12DE6BEDE8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C6C6F-DC11-493F-A0E1-1D6C50747D8C}" type="datetimeFigureOut">
              <a:rPr lang="zh-TW" altLang="en-US" smtClean="0"/>
              <a:t>2026/4/9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8C209D-48F4-420A-9922-EADA7B4DC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ACDFE47-D6D5-4A8E-AB1C-F9DA8F1F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65F43-4091-4080-AD6F-C4FAE94A31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295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gi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98B2AE-7207-402E-AD48-11ABA7AF3A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48063"/>
            <a:ext cx="9144000" cy="2387600"/>
          </a:xfrm>
        </p:spPr>
        <p:txBody>
          <a:bodyPr/>
          <a:lstStyle/>
          <a:p>
            <a:r>
              <a:rPr lang="en-US" altLang="zh-TW" b="0" i="0" dirty="0">
                <a:effectLst/>
                <a:latin typeface="pplxSerif"/>
              </a:rPr>
              <a:t>Scanning Tunneling Microscopy (STM)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EFF2747-A0CC-458C-9E62-DE94A2CC0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821"/>
            <a:ext cx="9144000" cy="934656"/>
          </a:xfrm>
        </p:spPr>
        <p:txBody>
          <a:bodyPr/>
          <a:lstStyle/>
          <a:p>
            <a:r>
              <a:rPr lang="en-US" altLang="zh-TW" dirty="0"/>
              <a:t>Hui-Xin Shih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486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90F258-8EEC-4147-841F-0320A1CA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574"/>
            <a:ext cx="10515600" cy="61872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0" i="0" dirty="0">
                <a:effectLst/>
                <a:latin typeface="pplxSerif"/>
              </a:rPr>
              <a:t>Introduction to</a:t>
            </a:r>
            <a:r>
              <a:rPr lang="zh-TW" altLang="en-US" sz="3600" b="0" i="0" dirty="0">
                <a:effectLst/>
                <a:latin typeface="pplxSerif"/>
              </a:rPr>
              <a:t> </a:t>
            </a:r>
            <a:r>
              <a:rPr lang="en-US" altLang="zh-TW" sz="3600" b="0" i="0" dirty="0">
                <a:effectLst/>
                <a:latin typeface="pplxSerif"/>
              </a:rPr>
              <a:t>STM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EE38BC-981B-4E5A-A469-ABF272AB0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450" y="2401746"/>
            <a:ext cx="5596361" cy="2801074"/>
          </a:xfrm>
        </p:spPr>
        <p:txBody>
          <a:bodyPr>
            <a:noAutofit/>
          </a:bodyPr>
          <a:lstStyle/>
          <a:p>
            <a:r>
              <a:rPr lang="en-US" altLang="zh-TW" sz="2200" i="0" dirty="0">
                <a:effectLst/>
                <a:latin typeface="pplxSerif"/>
              </a:rPr>
              <a:t>STM was developed by Binnig and Rohrer in 1981.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200" i="0" dirty="0">
                <a:effectLst/>
                <a:latin typeface="pplxSerif"/>
              </a:rPr>
              <a:t>STM relies on quantum tunneling: with a bias applied, electrons tunnel across the vacuum gap between a conductive tip and </a:t>
            </a:r>
            <a:r>
              <a:rPr lang="en-US" altLang="zh-TW" sz="2200" dirty="0">
                <a:latin typeface="pplxSerif"/>
              </a:rPr>
              <a:t>the sample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pplxSerif"/>
              </a:rPr>
              <a:t>Operating in ultra-high vacuum (&lt; 10</a:t>
            </a:r>
            <a:r>
              <a:rPr lang="en-US" altLang="zh-TW" sz="2200" baseline="30000" dirty="0">
                <a:latin typeface="pplxSerif"/>
              </a:rPr>
              <a:t>−13 </a:t>
            </a:r>
            <a:r>
              <a:rPr lang="en-US" altLang="zh-TW" sz="2200" dirty="0">
                <a:latin typeface="pplxSerif"/>
              </a:rPr>
              <a:t>Torr) at 4.2 K (liquid helium temperature)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altLang="zh-TW" sz="2200" i="0" dirty="0">
              <a:effectLst/>
              <a:latin typeface="pplxSerif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EA6D52-9070-4A6B-B1EA-6C16D25D5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0441"/>
            <a:ext cx="4943888" cy="39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8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83EC6D-7B49-4F6E-A2C2-A96D458D7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43" y="2276220"/>
            <a:ext cx="6023660" cy="300919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pplxSerif"/>
              </a:rPr>
              <a:t>Bias voltage shifts the sample Fermi level relative to the tip, creating empty states for tunneling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pplxSerif"/>
              </a:rPr>
              <a:t>Under negative sample bias, electrons tunnel from filled sample states into empty tip states.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2200" dirty="0">
                <a:latin typeface="pplxSerif"/>
              </a:rPr>
              <a:t>The tunneling current depends on the applied voltage and the available electronic states</a:t>
            </a:r>
          </a:p>
          <a:p>
            <a:pPr marL="0" indent="0" algn="l">
              <a:buNone/>
            </a:pPr>
            <a:r>
              <a:rPr lang="en-US" altLang="zh-TW" sz="2200" dirty="0">
                <a:ea typeface="ＭＳ Ｐゴシック" charset="-128"/>
              </a:rPr>
              <a:t>➔ </a:t>
            </a:r>
            <a:r>
              <a:rPr lang="en-US" altLang="zh-TW" sz="2200" dirty="0">
                <a:latin typeface="pplxSerif"/>
              </a:rPr>
              <a:t>STM can probe the sample density of states</a:t>
            </a:r>
          </a:p>
          <a:p>
            <a:endParaRPr lang="zh-TW" altLang="en-US" sz="2200" dirty="0">
              <a:latin typeface="pplxSerif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1905D23-7864-44E0-85A4-127EFF3D9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54" y="2205874"/>
            <a:ext cx="5061989" cy="2800176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14D73D54-AA97-4DBF-937D-6C2026BB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4574"/>
            <a:ext cx="10515600" cy="61872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>
                <a:latin typeface="pplxSerif"/>
              </a:rPr>
              <a:t>The tunneling current</a:t>
            </a:r>
            <a:endParaRPr lang="zh-TW" altLang="en-US" sz="3600" dirty="0">
              <a:latin typeface="pplxSerif"/>
            </a:endParaRPr>
          </a:p>
        </p:txBody>
      </p:sp>
    </p:spTree>
    <p:extLst>
      <p:ext uri="{BB962C8B-B14F-4D97-AF65-F5344CB8AC3E}">
        <p14:creationId xmlns:p14="http://schemas.microsoft.com/office/powerpoint/2010/main" val="390957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F07A81-54ED-440A-8D26-AE66F20B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358" y="1482345"/>
            <a:ext cx="5937814" cy="4351338"/>
          </a:xfrm>
        </p:spPr>
        <p:txBody>
          <a:bodyPr>
            <a:normAutofit/>
          </a:bodyPr>
          <a:lstStyle/>
          <a:p>
            <a:r>
              <a:rPr lang="en-US" altLang="zh-TW" sz="2000" b="0" i="0" dirty="0">
                <a:effectLst/>
                <a:latin typeface="pplxSerif"/>
              </a:rPr>
              <a:t>The current depends on the availability of filled sample states to empty tip states, modeled by:</a:t>
            </a:r>
          </a:p>
          <a:p>
            <a:endParaRPr lang="en-US" altLang="zh-TW" sz="2000" dirty="0">
              <a:latin typeface="pplxSerif"/>
            </a:endParaRPr>
          </a:p>
          <a:p>
            <a:r>
              <a:rPr lang="en-US" altLang="zh-TW" sz="2000" b="0" i="0" dirty="0">
                <a:effectLst/>
                <a:latin typeface="pplxSerif"/>
              </a:rPr>
              <a:t>At 4.2 K, the Fermi function is abrupt, simplifying the integral to</a:t>
            </a:r>
          </a:p>
          <a:p>
            <a:endParaRPr lang="en-US" altLang="zh-TW" sz="2000" dirty="0">
              <a:latin typeface="pplxSerif"/>
            </a:endParaRPr>
          </a:p>
          <a:p>
            <a:r>
              <a:rPr lang="en-US" altLang="zh-TW" sz="2000" b="0" i="0" dirty="0">
                <a:effectLst/>
                <a:latin typeface="pplxSerif"/>
              </a:rPr>
              <a:t>The matrix element M</a:t>
            </a:r>
            <a:r>
              <a:rPr lang="en-US" altLang="zh-TW" sz="2000" b="0" i="0" baseline="30000" dirty="0">
                <a:effectLst/>
                <a:latin typeface="pplxSerif"/>
              </a:rPr>
              <a:t>2</a:t>
            </a:r>
            <a:r>
              <a:rPr lang="en-US" altLang="zh-TW" sz="2000" b="0" i="0" dirty="0">
                <a:effectLst/>
                <a:latin typeface="pplxSerif"/>
              </a:rPr>
              <a:t> captures the exponential decay through the vacuum barrier, based on the work function and distance </a:t>
            </a:r>
          </a:p>
          <a:p>
            <a:endParaRPr lang="en-US" altLang="zh-TW" sz="2000" dirty="0">
              <a:latin typeface="pplxSerif"/>
            </a:endParaRPr>
          </a:p>
          <a:p>
            <a:r>
              <a:rPr lang="en-US" altLang="zh-TW" sz="2000" b="0" i="0" dirty="0">
                <a:effectLst/>
                <a:latin typeface="pplxSerif"/>
              </a:rPr>
              <a:t>The total tunneling current is </a:t>
            </a:r>
            <a:r>
              <a:rPr lang="en-US" altLang="zh-TW" sz="2000" b="1" i="0" dirty="0">
                <a:effectLst/>
                <a:latin typeface="pplxSerif"/>
              </a:rPr>
              <a:t>exponentially</a:t>
            </a:r>
            <a:r>
              <a:rPr lang="en-US" altLang="zh-TW" sz="2000" b="0" i="0" dirty="0">
                <a:effectLst/>
                <a:latin typeface="pplxSerif"/>
              </a:rPr>
              <a:t> sensitive to tip-sample separation</a:t>
            </a:r>
          </a:p>
          <a:p>
            <a:endParaRPr lang="zh-TW" altLang="en-US" sz="20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D27980-D74D-4A52-B855-E1653C846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6474" y="2176335"/>
            <a:ext cx="5287698" cy="361334"/>
          </a:xfrm>
          <a:prstGeom prst="rect">
            <a:avLst/>
          </a:prstGeom>
        </p:spPr>
      </p:pic>
      <p:pic>
        <p:nvPicPr>
          <p:cNvPr id="3074" name="Picture 2" descr="tip-sample tunneling current">
            <a:extLst>
              <a:ext uri="{FF2B5EF4-FFF2-40B4-BE49-F238E27FC236}">
                <a16:creationId xmlns:a16="http://schemas.microsoft.com/office/drawing/2014/main" id="{80AEE779-6A9D-4DF4-ABDA-21E367AC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8" y="1568369"/>
            <a:ext cx="5065989" cy="372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D15085F-2059-40E2-B2C8-D41A9AC8F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3611" y="3126703"/>
            <a:ext cx="3319836" cy="42391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E284902-1DBE-4439-9F92-0F866280B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40807" y="4563814"/>
            <a:ext cx="3065444" cy="43792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5F905516-56F0-4DCC-95B3-5C7B7BF19E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1318" y="5602149"/>
            <a:ext cx="3483137" cy="579166"/>
          </a:xfrm>
          <a:prstGeom prst="rect">
            <a:avLst/>
          </a:prstGeom>
        </p:spPr>
      </p:pic>
      <p:sp>
        <p:nvSpPr>
          <p:cNvPr id="15" name="標題 1">
            <a:extLst>
              <a:ext uri="{FF2B5EF4-FFF2-40B4-BE49-F238E27FC236}">
                <a16:creationId xmlns:a16="http://schemas.microsoft.com/office/drawing/2014/main" id="{B6E11B09-B58A-4D9C-9206-98E03B44C552}"/>
              </a:ext>
            </a:extLst>
          </p:cNvPr>
          <p:cNvSpPr txBox="1">
            <a:spLocks/>
          </p:cNvSpPr>
          <p:nvPr/>
        </p:nvSpPr>
        <p:spPr>
          <a:xfrm>
            <a:off x="838200" y="434574"/>
            <a:ext cx="10515600" cy="618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>
                <a:latin typeface="pplxSerif"/>
              </a:rPr>
              <a:t>More technical details</a:t>
            </a:r>
            <a:endParaRPr lang="zh-TW" altLang="en-US" sz="3600" dirty="0">
              <a:latin typeface="pplxSerif"/>
            </a:endParaRPr>
          </a:p>
        </p:txBody>
      </p:sp>
    </p:spTree>
    <p:extLst>
      <p:ext uri="{BB962C8B-B14F-4D97-AF65-F5344CB8AC3E}">
        <p14:creationId xmlns:p14="http://schemas.microsoft.com/office/powerpoint/2010/main" val="412207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0659007-080E-4987-A4E4-A3B4C7BA2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120374"/>
            <a:ext cx="4810608" cy="3238702"/>
          </a:xfrm>
          <a:prstGeom prst="rect">
            <a:avLst/>
          </a:prstGeom>
        </p:spPr>
      </p:pic>
      <p:sp>
        <p:nvSpPr>
          <p:cNvPr id="6" name="標題 1">
            <a:extLst>
              <a:ext uri="{FF2B5EF4-FFF2-40B4-BE49-F238E27FC236}">
                <a16:creationId xmlns:a16="http://schemas.microsoft.com/office/drawing/2014/main" id="{AC55A778-2972-4170-A5CE-12AE1BC69AF8}"/>
              </a:ext>
            </a:extLst>
          </p:cNvPr>
          <p:cNvSpPr txBox="1">
            <a:spLocks/>
          </p:cNvSpPr>
          <p:nvPr/>
        </p:nvSpPr>
        <p:spPr>
          <a:xfrm>
            <a:off x="838200" y="434574"/>
            <a:ext cx="10515600" cy="618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3600" dirty="0">
              <a:latin typeface="pplxSerif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8BE5CB82-94D2-4696-860D-F9DB3341D312}"/>
              </a:ext>
            </a:extLst>
          </p:cNvPr>
          <p:cNvSpPr txBox="1">
            <a:spLocks/>
          </p:cNvSpPr>
          <p:nvPr/>
        </p:nvSpPr>
        <p:spPr>
          <a:xfrm>
            <a:off x="990600" y="586974"/>
            <a:ext cx="10515600" cy="618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i="0" dirty="0">
                <a:effectLst/>
                <a:latin typeface="pplxSerif"/>
              </a:rPr>
              <a:t>Operating Modes of STM</a:t>
            </a:r>
            <a:endParaRPr lang="zh-TW" altLang="en-US" sz="36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87A4FA9-EDA5-4FCD-9E89-3536952DDAB8}"/>
              </a:ext>
            </a:extLst>
          </p:cNvPr>
          <p:cNvSpPr txBox="1"/>
          <p:nvPr/>
        </p:nvSpPr>
        <p:spPr>
          <a:xfrm>
            <a:off x="5814832" y="2000787"/>
            <a:ext cx="609696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2200" b="1" i="0" dirty="0">
                <a:effectLst/>
                <a:latin typeface="pplxSerif"/>
              </a:rPr>
              <a:t>Constant-Height Mode:</a:t>
            </a:r>
            <a:endParaRPr lang="en-US" altLang="zh-TW" sz="2200" b="0" i="0" dirty="0">
              <a:effectLst/>
              <a:latin typeface="pplx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TW" sz="2200" b="0" i="0" dirty="0">
                <a:effectLst/>
                <a:latin typeface="pplxSerif"/>
              </a:rPr>
              <a:t>Tip scans at a fixed Z-scanner position without height feedback.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TW" sz="2200" b="0" i="0" dirty="0">
                <a:effectLst/>
                <a:latin typeface="pplxSerif"/>
              </a:rPr>
              <a:t>Surface topography is directly mapped by measuring variations in the tunneling current.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TW" sz="2200" b="1" i="0" dirty="0">
                <a:effectLst/>
                <a:latin typeface="pplxSerif"/>
              </a:rPr>
              <a:t>Constant-Current Mode:</a:t>
            </a:r>
            <a:endParaRPr lang="en-US" altLang="zh-TW" sz="2200" b="0" i="0" dirty="0">
              <a:effectLst/>
              <a:latin typeface="pplxSerif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TW" sz="2200" b="0" i="0" dirty="0">
                <a:effectLst/>
                <a:latin typeface="pplxSerif"/>
              </a:rPr>
              <a:t>Uses the tunneling current as a feedback signal to adjust tip height.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zh-TW" sz="2200" b="0" i="0" dirty="0">
                <a:effectLst/>
                <a:latin typeface="pplxSerif"/>
              </a:rPr>
              <a:t>Surface topography is mapped by recording the Z-scanner's vertical movements.</a:t>
            </a:r>
          </a:p>
        </p:txBody>
      </p:sp>
    </p:spTree>
    <p:extLst>
      <p:ext uri="{BB962C8B-B14F-4D97-AF65-F5344CB8AC3E}">
        <p14:creationId xmlns:p14="http://schemas.microsoft.com/office/powerpoint/2010/main" val="2191023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244</Words>
  <Application>Microsoft Office PowerPoint</Application>
  <PresentationFormat>寬螢幕</PresentationFormat>
  <Paragraphs>26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pplxSerif</vt:lpstr>
      <vt:lpstr>Arial</vt:lpstr>
      <vt:lpstr>Calibri</vt:lpstr>
      <vt:lpstr>Calibri Light</vt:lpstr>
      <vt:lpstr>Office 佈景主題</vt:lpstr>
      <vt:lpstr>Scanning Tunneling Microscopy (STM)</vt:lpstr>
      <vt:lpstr>Introduction to STM</vt:lpstr>
      <vt:lpstr>The tunneling current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Scanning Tunneling Microscopy (STM)</dc:title>
  <dc:creator>huixin91shih@gmail.com</dc:creator>
  <cp:lastModifiedBy>huixin91shih@gmail.com</cp:lastModifiedBy>
  <cp:revision>2</cp:revision>
  <dcterms:created xsi:type="dcterms:W3CDTF">2026-04-06T11:25:55Z</dcterms:created>
  <dcterms:modified xsi:type="dcterms:W3CDTF">2026-04-09T19:44:45Z</dcterms:modified>
</cp:coreProperties>
</file>